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This works well with the idea of modules as small pieces of code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ragon Ca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" name="Shape 18"/>
          <p:cNvPicPr preferRelativeResize="0"/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317387" y="264949"/>
            <a:ext cx="8509225" cy="46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5pPr>
            <a:lvl6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6pPr>
            <a:lvl7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7pPr>
            <a:lvl8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8pPr>
            <a:lvl9pPr>
              <a:spcBef>
                <a:spcPts val="0"/>
              </a:spcBef>
              <a:buFont typeface="Calibri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1pPr>
            <a:lvl2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2pPr>
            <a:lvl3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3pPr>
            <a:lvl4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4pPr>
            <a:lvl5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5pPr>
            <a:lvl6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6pPr>
            <a:lvl7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7pPr>
            <a:lvl8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8pPr>
            <a:lvl9pPr rtl="0">
              <a:spcBef>
                <a:spcPts val="0"/>
              </a:spcBef>
              <a:buSzPct val="100000"/>
              <a:buFont typeface="Ubuntu Mono"/>
              <a:defRPr sz="3600"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2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1pPr>
            <a:lvl2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2pPr>
            <a:lvl3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3pPr>
            <a:lvl4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4pPr>
            <a:lvl5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5pPr>
            <a:lvl6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6pPr>
            <a:lvl7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7pPr>
            <a:lvl8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8pPr>
            <a:lvl9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1pPr>
            <a:lvl2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2pPr>
            <a:lvl3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3pPr>
            <a:lvl4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4pPr>
            <a:lvl5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5pPr>
            <a:lvl6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6pPr>
            <a:lvl7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7pPr>
            <a:lvl8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8pPr>
            <a:lvl9pPr rtl="0">
              <a:spcBef>
                <a:spcPts val="0"/>
              </a:spcBef>
              <a:buFont typeface="Ubuntu Mono"/>
              <a:defRPr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None/>
              <a:defRPr b="1" sz="3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5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0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09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hyperlink" Target="mailto:gil@tayar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53" y="-43428"/>
            <a:ext cx="74197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idx="1" type="subTitle"/>
          </p:nvPr>
        </p:nvSpPr>
        <p:spPr>
          <a:xfrm>
            <a:off x="4654150" y="2792550"/>
            <a:ext cx="27957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August 2015</a:t>
            </a:r>
          </a:p>
        </p:txBody>
      </p:sp>
      <p:sp>
        <p:nvSpPr>
          <p:cNvPr id="48" name="Shape 48"/>
          <p:cNvSpPr/>
          <p:nvPr/>
        </p:nvSpPr>
        <p:spPr>
          <a:xfrm>
            <a:off x="1554549" y="1352550"/>
            <a:ext cx="5749902" cy="12464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Georgia"/>
              </a:rPr>
              <a:t>Navigating the Wild</a:t>
            </a:r>
            <a:br>
              <a:rPr b="0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Georgia"/>
              </a:rPr>
            </a:br>
            <a:r>
              <a:rPr b="0" i="0">
                <a:ln cap="flat" cmpd="sng" w="1905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9900"/>
                </a:solidFill>
                <a:latin typeface="Georgia"/>
              </a:rPr>
              <a:t>Seas of ES6 Modules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3"/>
                </a:solidFill>
              </a:rPr>
              <a:t>T</a:t>
            </a:r>
            <a:r>
              <a:rPr lang="en" sz="3000"/>
              <a:t>here </a:t>
            </a:r>
            <a:r>
              <a:rPr lang="en" sz="3000">
                <a:solidFill>
                  <a:schemeClr val="accent3"/>
                </a:solidFill>
              </a:rPr>
              <a:t>I</a:t>
            </a:r>
            <a:r>
              <a:rPr lang="en" sz="3000"/>
              <a:t>s </a:t>
            </a:r>
            <a:r>
              <a:rPr lang="en" sz="3000">
                <a:solidFill>
                  <a:schemeClr val="accent3"/>
                </a:solidFill>
              </a:rPr>
              <a:t>M</a:t>
            </a:r>
            <a:r>
              <a:rPr lang="en" sz="3000"/>
              <a:t>ore </a:t>
            </a:r>
            <a:r>
              <a:rPr lang="en" sz="3000">
                <a:solidFill>
                  <a:schemeClr val="accent3"/>
                </a:solidFill>
              </a:rPr>
              <a:t>T</a:t>
            </a:r>
            <a:r>
              <a:rPr lang="en" sz="3000"/>
              <a:t>han </a:t>
            </a:r>
            <a:r>
              <a:rPr lang="en" sz="3000">
                <a:solidFill>
                  <a:schemeClr val="accent3"/>
                </a:solidFill>
              </a:rPr>
              <a:t>O</a:t>
            </a:r>
            <a:r>
              <a:rPr lang="en" sz="3000"/>
              <a:t>ne </a:t>
            </a:r>
            <a:r>
              <a:rPr lang="en" sz="3000">
                <a:solidFill>
                  <a:schemeClr val="accent3"/>
                </a:solidFill>
              </a:rPr>
              <a:t>W</a:t>
            </a:r>
            <a:r>
              <a:rPr lang="en" sz="3000"/>
              <a:t>ay </a:t>
            </a:r>
            <a:r>
              <a:rPr lang="en" sz="3000">
                <a:solidFill>
                  <a:schemeClr val="accent3"/>
                </a:solidFill>
              </a:rPr>
              <a:t>T</a:t>
            </a:r>
            <a:r>
              <a:rPr lang="en" sz="3000"/>
              <a:t>o </a:t>
            </a:r>
            <a:r>
              <a:rPr lang="en" sz="3000">
                <a:solidFill>
                  <a:schemeClr val="accent3"/>
                </a:solidFill>
              </a:rPr>
              <a:t>D</a:t>
            </a:r>
            <a:r>
              <a:rPr lang="en" sz="3000"/>
              <a:t>o </a:t>
            </a:r>
            <a:r>
              <a:rPr lang="en" sz="3000">
                <a:solidFill>
                  <a:schemeClr val="accent3"/>
                </a:solidFill>
              </a:rPr>
              <a:t>I</a:t>
            </a:r>
            <a:r>
              <a:rPr lang="en" sz="3000"/>
              <a:t>t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* </a:t>
            </a:r>
            <a:r>
              <a:rPr lang="en">
                <a:solidFill>
                  <a:srgbClr val="006699"/>
                </a:solidFill>
              </a:rPr>
              <a:t>as </a:t>
            </a:r>
            <a:r>
              <a:rPr lang="en">
                <a:solidFill>
                  <a:srgbClr val="3B3B3B"/>
                </a:solidFill>
              </a:rPr>
              <a:t>lib </a:t>
            </a:r>
            <a:r>
              <a:rPr lang="en">
                <a:solidFill>
                  <a:srgbClr val="006699"/>
                </a:solidFill>
              </a:rPr>
              <a:t>from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  <a:br>
              <a:rPr lang="en">
                <a:solidFill>
                  <a:srgbClr val="3B3B3B"/>
                </a:solidFill>
              </a:rPr>
            </a:b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lib.doIt();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lib.meaningOfLife;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AAAAARRRGGGGGHHH!!!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dreaded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default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962150"/>
            <a:ext cx="8229600" cy="1039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export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006699"/>
                </a:solidFill>
              </a:rPr>
              <a:t>default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A8017E"/>
                </a:solidFill>
              </a:rPr>
              <a:t>42</a:t>
            </a:r>
            <a:r>
              <a:rPr lang="en">
                <a:solidFill>
                  <a:srgbClr val="3B3B3B"/>
                </a:solidFill>
              </a:rPr>
              <a:t>;</a:t>
            </a:r>
          </a:p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57200" y="3412400"/>
            <a:ext cx="8229600" cy="135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meaningOfLife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</a:t>
            </a:r>
            <a:r>
              <a:rPr lang="en">
                <a:solidFill>
                  <a:srgbClr val="006699"/>
                </a:solidFill>
              </a:rPr>
              <a:t>from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</a:p>
        </p:txBody>
      </p:sp>
      <p:sp>
        <p:nvSpPr>
          <p:cNvPr id="121" name="Shape 121"/>
          <p:cNvSpPr txBox="1"/>
          <p:nvPr>
            <p:ph idx="3" type="body"/>
          </p:nvPr>
        </p:nvSpPr>
        <p:spPr>
          <a:xfrm>
            <a:off x="457200" y="1358850"/>
            <a:ext cx="1460999" cy="603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800000"/>
                </a:solidFill>
              </a:rPr>
              <a:t>a-module.js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Confusion will be my epitaph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FF5600"/>
                </a:solidFill>
              </a:rPr>
              <a:t>export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006699"/>
                </a:solidFill>
              </a:rPr>
              <a:t>default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		</a:t>
            </a:r>
            <a:r>
              <a:rPr lang="en">
                <a:solidFill>
                  <a:srgbClr val="FF5600"/>
                </a:solidFill>
              </a:rPr>
              <a:t>function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21439C"/>
                </a:solidFill>
              </a:rPr>
              <a:t>doIt</a:t>
            </a:r>
            <a:r>
              <a:rPr lang="en">
                <a:solidFill>
                  <a:srgbClr val="3B3B3B"/>
                </a:solidFill>
              </a:rPr>
              <a:t>() {}</a:t>
            </a:r>
            <a:br>
              <a:rPr lang="en">
                <a:solidFill>
                  <a:srgbClr val="3B3B3B"/>
                </a:solidFill>
              </a:rPr>
            </a:b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FF5600"/>
                </a:solidFill>
              </a:rPr>
              <a:t>export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006699"/>
                </a:solidFill>
              </a:rPr>
              <a:t>default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FF5600"/>
                </a:solidFill>
              </a:rPr>
              <a:t>var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		meaningOfLife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A8017E"/>
                </a:solidFill>
              </a:rPr>
              <a:t>42</a:t>
            </a:r>
            <a:r>
              <a:rPr lang="en">
                <a:solidFill>
                  <a:srgbClr val="3B3B3B"/>
                </a:solidFill>
              </a:rPr>
              <a:t>;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6215775" y="3321150"/>
            <a:ext cx="12582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600"/>
              </a:spcBef>
              <a:buNone/>
            </a:pPr>
            <a:r>
              <a:rPr b="1" lang="en" sz="720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✕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215775" y="1200150"/>
            <a:ext cx="12582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600"/>
              </a:spcBef>
              <a:buNone/>
            </a:pPr>
            <a:r>
              <a:rPr b="1" lang="en" sz="7200">
                <a:solidFill>
                  <a:schemeClr val="accent4"/>
                </a:solidFill>
                <a:latin typeface="Ubuntu Mono"/>
                <a:ea typeface="Ubuntu Mono"/>
                <a:cs typeface="Ubuntu Mono"/>
                <a:sym typeface="Ubuntu Mono"/>
              </a:rPr>
              <a:t>✓</a:t>
            </a:r>
          </a:p>
        </p:txBody>
      </p:sp>
      <p:sp>
        <p:nvSpPr>
          <p:cNvPr id="130" name="Shape 130"/>
          <p:cNvSpPr/>
          <p:nvPr/>
        </p:nvSpPr>
        <p:spPr>
          <a:xfrm rot="-1196671">
            <a:off x="5874373" y="2500432"/>
            <a:ext cx="1941015" cy="878980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WTF?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default</a:t>
            </a:r>
            <a:r>
              <a:rPr lang="en"/>
              <a:t> is just another import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006699"/>
                </a:solidFill>
              </a:rPr>
              <a:t>import</a:t>
            </a:r>
            <a:r>
              <a:rPr lang="en" sz="3000">
                <a:solidFill>
                  <a:srgbClr val="3B3B3B"/>
                </a:solidFill>
              </a:rPr>
              <a:t> orOther, {something} 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		</a:t>
            </a:r>
            <a:r>
              <a:rPr lang="en" sz="3000">
                <a:solidFill>
                  <a:srgbClr val="006699"/>
                </a:solidFill>
              </a:rPr>
              <a:t>from </a:t>
            </a:r>
            <a:r>
              <a:rPr lang="en" sz="3000">
                <a:solidFill>
                  <a:schemeClr val="dk2"/>
                </a:solidFill>
              </a:rPr>
              <a:t>'a-module'</a:t>
            </a:r>
            <a:r>
              <a:rPr lang="en" sz="3000">
                <a:solidFill>
                  <a:srgbClr val="3B3B3B"/>
                </a:solidFill>
              </a:rPr>
              <a:t>;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 strike="sngStrike">
                <a:solidFill>
                  <a:srgbClr val="006699"/>
                </a:solidFill>
              </a:rPr>
              <a:t>import</a:t>
            </a:r>
            <a:r>
              <a:rPr lang="en" sz="3000" strike="sngStrike">
                <a:solidFill>
                  <a:srgbClr val="3B3B3B"/>
                </a:solidFill>
              </a:rPr>
              <a:t> {something}, orOther </a:t>
            </a:r>
            <a:br>
              <a:rPr lang="en" sz="3000" strike="sngStrike">
                <a:solidFill>
                  <a:srgbClr val="3B3B3B"/>
                </a:solidFill>
              </a:rPr>
            </a:br>
            <a:r>
              <a:rPr lang="en" sz="3000" strike="sngStrike">
                <a:solidFill>
                  <a:srgbClr val="3B3B3B"/>
                </a:solidFill>
              </a:rPr>
              <a:t>		</a:t>
            </a:r>
            <a:r>
              <a:rPr lang="en" sz="3000" strike="sngStrike">
                <a:solidFill>
                  <a:srgbClr val="006699"/>
                </a:solidFill>
              </a:rPr>
              <a:t>from </a:t>
            </a:r>
            <a:r>
              <a:rPr lang="en" sz="3000" strike="sngStrike">
                <a:solidFill>
                  <a:schemeClr val="dk2"/>
                </a:solidFill>
              </a:rPr>
              <a:t>'a-module'</a:t>
            </a:r>
            <a:r>
              <a:rPr lang="en" sz="3000" strike="sngStrike">
                <a:solidFill>
                  <a:srgbClr val="3B3B3B"/>
                </a:solidFill>
              </a:rPr>
              <a:t>;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006699"/>
                </a:solidFill>
              </a:rPr>
              <a:t>import</a:t>
            </a:r>
            <a:r>
              <a:rPr lang="en" sz="3000">
                <a:solidFill>
                  <a:srgbClr val="3B3B3B"/>
                </a:solidFill>
              </a:rPr>
              <a:t> {something, </a:t>
            </a:r>
            <a:r>
              <a:rPr lang="en" sz="3000">
                <a:solidFill>
                  <a:srgbClr val="006699"/>
                </a:solidFill>
              </a:rPr>
              <a:t>default</a:t>
            </a:r>
            <a:r>
              <a:rPr lang="en" sz="3000">
                <a:solidFill>
                  <a:srgbClr val="3B3B3B"/>
                </a:solidFill>
              </a:rPr>
              <a:t> as orOther}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		</a:t>
            </a:r>
            <a:r>
              <a:rPr lang="en" sz="3000">
                <a:solidFill>
                  <a:srgbClr val="006699"/>
                </a:solidFill>
              </a:rPr>
              <a:t>from </a:t>
            </a:r>
            <a:r>
              <a:rPr lang="en" sz="3000">
                <a:solidFill>
                  <a:schemeClr val="dk2"/>
                </a:solidFill>
              </a:rPr>
              <a:t>'a-module'</a:t>
            </a:r>
            <a:r>
              <a:rPr lang="en" sz="3000">
                <a:solidFill>
                  <a:srgbClr val="3B3B3B"/>
                </a:solidFill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16257" y="0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TJTMWTTD!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16257" y="0"/>
            <a:ext cx="77114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</a:t>
            </a:r>
            <a:r>
              <a:rPr lang="en"/>
              <a:t>here’s </a:t>
            </a:r>
            <a:r>
              <a:rPr lang="en">
                <a:solidFill>
                  <a:srgbClr val="FF0000"/>
                </a:solidFill>
              </a:rPr>
              <a:t>J</a:t>
            </a:r>
            <a:r>
              <a:rPr lang="en"/>
              <a:t>ust </a:t>
            </a:r>
            <a:r>
              <a:rPr lang="en">
                <a:solidFill>
                  <a:srgbClr val="FF0000"/>
                </a:solidFill>
              </a:rPr>
              <a:t>T</a:t>
            </a:r>
            <a:r>
              <a:rPr lang="en"/>
              <a:t>oo </a:t>
            </a:r>
            <a:r>
              <a:rPr lang="en">
                <a:solidFill>
                  <a:srgbClr val="FF0000"/>
                </a:solidFill>
              </a:rPr>
              <a:t>M</a:t>
            </a:r>
            <a:r>
              <a:rPr lang="en"/>
              <a:t>any </a:t>
            </a:r>
            <a:r>
              <a:rPr lang="en">
                <a:solidFill>
                  <a:srgbClr val="FF0000"/>
                </a:solidFill>
              </a:rPr>
              <a:t>W</a:t>
            </a:r>
            <a:r>
              <a:rPr lang="en"/>
              <a:t>ays </a:t>
            </a:r>
            <a:r>
              <a:rPr lang="en">
                <a:solidFill>
                  <a:srgbClr val="FF0000"/>
                </a:solidFill>
              </a:rPr>
              <a:t>T</a:t>
            </a:r>
            <a:r>
              <a:rPr lang="en"/>
              <a:t>o </a:t>
            </a:r>
            <a:r>
              <a:rPr lang="en">
                <a:solidFill>
                  <a:srgbClr val="FF0000"/>
                </a:solidFill>
              </a:rPr>
              <a:t>D</a:t>
            </a:r>
            <a:r>
              <a:rPr lang="en"/>
              <a:t>o </a:t>
            </a:r>
            <a:r>
              <a:rPr lang="en">
                <a:solidFill>
                  <a:srgbClr val="FF0000"/>
                </a:solidFill>
              </a:rPr>
              <a:t>T</a:t>
            </a:r>
            <a:r>
              <a:rPr lang="en"/>
              <a:t>hings!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Why Did This Happen?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11621" t="8933"/>
          <a:stretch/>
        </p:blipFill>
        <p:spPr>
          <a:xfrm>
            <a:off x="87685" y="-1"/>
            <a:ext cx="8870803" cy="514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There be dragons!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Do we abandon ship?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635" y="1063373"/>
            <a:ext cx="4940480" cy="38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No!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400"/>
              <a:t>Prefer </a:t>
            </a:r>
            <a:r>
              <a:rPr lang="en" sz="3400">
                <a:latin typeface="Ubuntu Mono"/>
                <a:ea typeface="Ubuntu Mono"/>
                <a:cs typeface="Ubuntu Mono"/>
                <a:sym typeface="Ubuntu Mono"/>
              </a:rPr>
              <a:t>default</a:t>
            </a:r>
            <a:r>
              <a:rPr lang="en" sz="3400"/>
              <a:t> over specific exports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06750" y="1037975"/>
            <a:ext cx="8080500" cy="1606499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5600"/>
                </a:solidFill>
              </a:rPr>
              <a:t>export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006699"/>
                </a:solidFill>
              </a:rPr>
              <a:t>default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FF5600"/>
                </a:solidFill>
              </a:rPr>
              <a:t>function</a:t>
            </a:r>
            <a:r>
              <a:rPr lang="en" sz="3000">
                <a:solidFill>
                  <a:srgbClr val="3B3B3B"/>
                </a:solidFill>
              </a:rPr>
              <a:t> 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		factory() {}</a:t>
            </a:r>
            <a:br>
              <a:rPr lang="en" sz="3000">
                <a:solidFill>
                  <a:srgbClr val="3B3B3B"/>
                </a:solidFill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3B3B3B"/>
              </a:solidFill>
            </a:endParaRPr>
          </a:p>
          <a:p>
            <a:pPr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606750" y="2875225"/>
            <a:ext cx="8080500" cy="2226899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FF5600"/>
                </a:solidFill>
              </a:rPr>
              <a:t>export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006699"/>
                </a:solidFill>
              </a:rPr>
              <a:t>default</a:t>
            </a:r>
            <a:r>
              <a:rPr lang="en" sz="3000">
                <a:solidFill>
                  <a:srgbClr val="3B3B3B"/>
                </a:solidFill>
              </a:rPr>
              <a:t> {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    doIt() {}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    meaningOfLife: </a:t>
            </a:r>
            <a:r>
              <a:rPr lang="en" sz="3000">
                <a:solidFill>
                  <a:srgbClr val="A8017E"/>
                </a:solidFill>
              </a:rPr>
              <a:t>42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182" name="Shape 182"/>
          <p:cNvSpPr txBox="1"/>
          <p:nvPr>
            <p:ph idx="3" type="body"/>
          </p:nvPr>
        </p:nvSpPr>
        <p:spPr>
          <a:xfrm>
            <a:off x="565100" y="2206550"/>
            <a:ext cx="1547399" cy="750899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800000"/>
                </a:solidFill>
              </a:rPr>
              <a:t>or...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Prefer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const</a:t>
            </a:r>
            <a:r>
              <a:rPr lang="en"/>
              <a:t> var bindings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export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FF5600"/>
                </a:solidFill>
              </a:rPr>
              <a:t>const</a:t>
            </a:r>
            <a:r>
              <a:rPr lang="en">
                <a:solidFill>
                  <a:srgbClr val="3B3B3B"/>
                </a:solidFill>
              </a:rPr>
              <a:t> meaningOfLife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A8017E"/>
                </a:solidFill>
              </a:rPr>
              <a:t>42</a:t>
            </a:r>
            <a:r>
              <a:rPr lang="en">
                <a:solidFill>
                  <a:srgbClr val="3B3B3B"/>
                </a:solidFill>
              </a:rPr>
              <a:t>;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17387" y="264949"/>
            <a:ext cx="8509225" cy="46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" y="1380375"/>
            <a:ext cx="163855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196" name="Shape 196"/>
          <p:cNvSpPr txBox="1"/>
          <p:nvPr/>
        </p:nvSpPr>
        <p:spPr>
          <a:xfrm>
            <a:off x="317400" y="4347250"/>
            <a:ext cx="34074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Dragon of Syntax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026700" y="190050"/>
            <a:ext cx="28496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Node Dragon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7057850" y="2515650"/>
            <a:ext cx="18417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Sonnet 130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262" y="1380371"/>
            <a:ext cx="1302975" cy="11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105800" y="4421700"/>
            <a:ext cx="32519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Browser Dragon</a:t>
            </a:r>
          </a:p>
        </p:txBody>
      </p:sp>
      <p:sp>
        <p:nvSpPr>
          <p:cNvPr id="201" name="Shape 201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202" name="Shape 202"/>
          <p:cNvSpPr/>
          <p:nvPr/>
        </p:nvSpPr>
        <p:spPr>
          <a:xfrm>
            <a:off x="1163775" y="1036650"/>
            <a:ext cx="1946175" cy="3335750"/>
          </a:xfrm>
          <a:custGeom>
            <a:pathLst>
              <a:path extrusionOk="0" h="133430" w="77847">
                <a:moveTo>
                  <a:pt x="0" y="55940"/>
                </a:moveTo>
                <a:cubicBezTo>
                  <a:pt x="7106" y="68718"/>
                  <a:pt x="29665" y="141935"/>
                  <a:pt x="42640" y="132612"/>
                </a:cubicBezTo>
                <a:cubicBezTo>
                  <a:pt x="55614" y="123288"/>
                  <a:pt x="71979" y="22102"/>
                  <a:pt x="77847" y="0"/>
                </a:cubicBezTo>
              </a:path>
            </a:pathLst>
          </a:cu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Node Dragon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 we use ES6 modules in Node?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Why would we do that?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Node has a </a:t>
            </a:r>
            <a:r>
              <a:rPr i="1" lang="en"/>
              <a:t>really</a:t>
            </a:r>
            <a:r>
              <a:rPr lang="en"/>
              <a:t> good module system 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Node module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504950"/>
            <a:ext cx="8323199" cy="15381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A535AE"/>
                </a:solidFill>
              </a:rPr>
              <a:t>exports</a:t>
            </a:r>
            <a:r>
              <a:rPr lang="en" sz="3000">
                <a:solidFill>
                  <a:srgbClr val="3B3B3B"/>
                </a:solidFill>
              </a:rPr>
              <a:t>.</a:t>
            </a:r>
            <a:r>
              <a:rPr lang="en" sz="3000">
                <a:solidFill>
                  <a:srgbClr val="21439C"/>
                </a:solidFill>
              </a:rPr>
              <a:t>doIt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006699"/>
                </a:solidFill>
              </a:rPr>
              <a:t>=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FF5600"/>
                </a:solidFill>
              </a:rPr>
              <a:t>function</a:t>
            </a:r>
            <a:r>
              <a:rPr lang="en" sz="3000">
                <a:solidFill>
                  <a:srgbClr val="3B3B3B"/>
                </a:solidFill>
              </a:rPr>
              <a:t>() {}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exports.meaningOfLife </a:t>
            </a:r>
            <a:r>
              <a:rPr lang="en" sz="3000">
                <a:solidFill>
                  <a:srgbClr val="006699"/>
                </a:solidFill>
              </a:rPr>
              <a:t>=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A8017E"/>
                </a:solidFill>
              </a:rPr>
              <a:t>42</a:t>
            </a:r>
            <a:r>
              <a:rPr lang="en" sz="3000">
                <a:solidFill>
                  <a:srgbClr val="3B3B3B"/>
                </a:solidFill>
              </a:rPr>
              <a:t>;</a:t>
            </a:r>
          </a:p>
        </p:txBody>
      </p:sp>
      <p:sp>
        <p:nvSpPr>
          <p:cNvPr id="229" name="Shape 229"/>
          <p:cNvSpPr txBox="1"/>
          <p:nvPr>
            <p:ph idx="2" type="body"/>
          </p:nvPr>
        </p:nvSpPr>
        <p:spPr>
          <a:xfrm>
            <a:off x="550925" y="3484525"/>
            <a:ext cx="8229600" cy="1538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5600"/>
                </a:solidFill>
              </a:rPr>
              <a:t>const</a:t>
            </a:r>
            <a:r>
              <a:rPr lang="en" sz="3000">
                <a:solidFill>
                  <a:srgbClr val="3B3B3B"/>
                </a:solidFill>
              </a:rPr>
              <a:t> {doIt, meaningOfLife} </a:t>
            </a:r>
            <a:r>
              <a:rPr lang="en" sz="3000">
                <a:solidFill>
                  <a:srgbClr val="006699"/>
                </a:solidFill>
              </a:rPr>
              <a:t>=</a:t>
            </a:r>
            <a:r>
              <a:rPr lang="en" sz="3000">
                <a:solidFill>
                  <a:srgbClr val="3B3B3B"/>
                </a:solidFill>
              </a:rPr>
              <a:t> 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        require(</a:t>
            </a:r>
            <a:r>
              <a:rPr lang="en" sz="3000">
                <a:solidFill>
                  <a:schemeClr val="dk2"/>
                </a:solidFill>
              </a:rPr>
              <a:t>'a-module'</a:t>
            </a:r>
            <a:r>
              <a:rPr lang="en" sz="3000">
                <a:solidFill>
                  <a:srgbClr val="3B3B3B"/>
                </a:solidFill>
              </a:rPr>
              <a:t>);</a:t>
            </a:r>
          </a:p>
        </p:txBody>
      </p:sp>
      <p:sp>
        <p:nvSpPr>
          <p:cNvPr id="230" name="Shape 230"/>
          <p:cNvSpPr txBox="1"/>
          <p:nvPr>
            <p:ph idx="3" type="body"/>
          </p:nvPr>
        </p:nvSpPr>
        <p:spPr>
          <a:xfrm>
            <a:off x="457200" y="1054050"/>
            <a:ext cx="1460999" cy="603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800000"/>
                </a:solidFill>
              </a:rPr>
              <a:t>a-module.js</a:t>
            </a:r>
          </a:p>
        </p:txBody>
      </p:sp>
      <p:sp>
        <p:nvSpPr>
          <p:cNvPr id="231" name="Shape 231"/>
          <p:cNvSpPr/>
          <p:nvPr/>
        </p:nvSpPr>
        <p:spPr>
          <a:xfrm rot="-1196593">
            <a:off x="2686486" y="2596990"/>
            <a:ext cx="2908627" cy="878980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So Why?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17387" y="264949"/>
            <a:ext cx="8509225" cy="46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" y="1380375"/>
            <a:ext cx="163855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61" name="Shape 61"/>
          <p:cNvSpPr txBox="1"/>
          <p:nvPr/>
        </p:nvSpPr>
        <p:spPr>
          <a:xfrm>
            <a:off x="367925" y="4337125"/>
            <a:ext cx="34074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2400"/>
              <a:t>The Dragon of Syntax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026700" y="190050"/>
            <a:ext cx="28496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Node Dragon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7057850" y="2515650"/>
            <a:ext cx="18417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Sonnet 130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262" y="1380371"/>
            <a:ext cx="1302975" cy="11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/>
        </p:nvSpPr>
        <p:spPr>
          <a:xfrm>
            <a:off x="4179275" y="4387600"/>
            <a:ext cx="32519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Browser Dragon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Two words: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isomorphic code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 How?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Native ES6 modules: </a:t>
            </a:r>
            <a:br>
              <a:rPr lang="en"/>
            </a:br>
            <a:r>
              <a:rPr lang="en"/>
              <a:t>ongoing work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Till then...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Babel!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require("babel/register");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Babel!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2001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export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FF5600"/>
                </a:solidFill>
              </a:rPr>
              <a:t>function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		doIt() {}</a:t>
            </a:r>
          </a:p>
        </p:txBody>
      </p:sp>
      <p:sp>
        <p:nvSpPr>
          <p:cNvPr id="264" name="Shape 264"/>
          <p:cNvSpPr txBox="1"/>
          <p:nvPr>
            <p:ph idx="2" type="body"/>
          </p:nvPr>
        </p:nvSpPr>
        <p:spPr>
          <a:xfrm>
            <a:off x="4692275" y="12001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B3B3B"/>
                </a:solidFill>
              </a:rPr>
              <a:t>exports.doIt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		</a:t>
            </a:r>
            <a:r>
              <a:rPr lang="en">
                <a:solidFill>
                  <a:srgbClr val="FF5600"/>
                </a:solidFill>
              </a:rPr>
              <a:t>function</a:t>
            </a:r>
            <a:r>
              <a:rPr lang="en">
                <a:solidFill>
                  <a:srgbClr val="3B3B3B"/>
                </a:solidFill>
              </a:rPr>
              <a:t>() {}</a:t>
            </a:r>
          </a:p>
          <a:p>
            <a:pPr indent="457200" marL="4572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3" type="body"/>
          </p:nvPr>
        </p:nvSpPr>
        <p:spPr>
          <a:xfrm>
            <a:off x="457200" y="34099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{doIt}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		from </a:t>
            </a:r>
            <a:r>
              <a:rPr lang="en">
                <a:solidFill>
                  <a:schemeClr val="dk2"/>
                </a:solidFill>
              </a:rPr>
              <a:t>'a-module'</a:t>
            </a:r>
          </a:p>
        </p:txBody>
      </p:sp>
      <p:sp>
        <p:nvSpPr>
          <p:cNvPr id="266" name="Shape 266"/>
          <p:cNvSpPr txBox="1"/>
          <p:nvPr>
            <p:ph idx="4" type="body"/>
          </p:nvPr>
        </p:nvSpPr>
        <p:spPr>
          <a:xfrm>
            <a:off x="4692275" y="34099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var</a:t>
            </a:r>
            <a:r>
              <a:rPr lang="en">
                <a:solidFill>
                  <a:srgbClr val="3B3B3B"/>
                </a:solidFill>
              </a:rPr>
              <a:t> {doIt}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 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require(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)</a:t>
            </a:r>
          </a:p>
        </p:txBody>
      </p:sp>
      <p:sp>
        <p:nvSpPr>
          <p:cNvPr id="267" name="Shape 267"/>
          <p:cNvSpPr/>
          <p:nvPr/>
        </p:nvSpPr>
        <p:spPr>
          <a:xfrm>
            <a:off x="3776575" y="1024825"/>
            <a:ext cx="1613699" cy="42389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776575" y="3234625"/>
            <a:ext cx="1613699" cy="42389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 rot="-1196703">
            <a:off x="2430078" y="2132259"/>
            <a:ext cx="4283844" cy="878980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Interoperability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Ubuntu Mono"/>
                <a:ea typeface="Ubuntu Mono"/>
                <a:cs typeface="Ubuntu Mono"/>
                <a:sym typeface="Ubuntu Mono"/>
              </a:rPr>
              <a:t>default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457200" y="12001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export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006699"/>
                </a:solidFill>
              </a:rPr>
              <a:t>default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A8017E"/>
                </a:solidFill>
              </a:rPr>
              <a:t>42</a:t>
            </a:r>
            <a:r>
              <a:rPr lang="en">
                <a:solidFill>
                  <a:srgbClr val="3B3B3B"/>
                </a:solidFill>
              </a:rPr>
              <a:t>;</a:t>
            </a:r>
          </a:p>
        </p:txBody>
      </p:sp>
      <p:sp>
        <p:nvSpPr>
          <p:cNvPr id="276" name="Shape 276"/>
          <p:cNvSpPr txBox="1"/>
          <p:nvPr>
            <p:ph idx="2" type="body"/>
          </p:nvPr>
        </p:nvSpPr>
        <p:spPr>
          <a:xfrm>
            <a:off x="4692275" y="12001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B3B3B"/>
                </a:solidFill>
              </a:rPr>
              <a:t>exports[</a:t>
            </a:r>
            <a:r>
              <a:rPr lang="en">
                <a:solidFill>
                  <a:schemeClr val="dk2"/>
                </a:solidFill>
              </a:rPr>
              <a:t>'default'</a:t>
            </a:r>
            <a:r>
              <a:rPr lang="en">
                <a:solidFill>
                  <a:srgbClr val="3B3B3B"/>
                </a:solidFill>
              </a:rPr>
              <a:t>]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</a:t>
            </a:r>
            <a:r>
              <a:rPr lang="en">
                <a:solidFill>
                  <a:srgbClr val="A8017E"/>
                </a:solidFill>
              </a:rPr>
              <a:t>42</a:t>
            </a:r>
          </a:p>
        </p:txBody>
      </p:sp>
      <p:sp>
        <p:nvSpPr>
          <p:cNvPr id="277" name="Shape 277"/>
          <p:cNvSpPr txBox="1"/>
          <p:nvPr>
            <p:ph idx="3" type="body"/>
          </p:nvPr>
        </p:nvSpPr>
        <p:spPr>
          <a:xfrm>
            <a:off x="457200" y="34099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mol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		from </a:t>
            </a:r>
            <a:r>
              <a:rPr lang="en">
                <a:solidFill>
                  <a:schemeClr val="dk2"/>
                </a:solidFill>
              </a:rPr>
              <a:t>'a-module'</a:t>
            </a:r>
          </a:p>
        </p:txBody>
      </p:sp>
      <p:sp>
        <p:nvSpPr>
          <p:cNvPr id="278" name="Shape 278"/>
          <p:cNvSpPr txBox="1"/>
          <p:nvPr>
            <p:ph idx="4" type="body"/>
          </p:nvPr>
        </p:nvSpPr>
        <p:spPr>
          <a:xfrm>
            <a:off x="4692275" y="3409950"/>
            <a:ext cx="3994500" cy="1636499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var</a:t>
            </a:r>
            <a:r>
              <a:rPr lang="en">
                <a:solidFill>
                  <a:srgbClr val="3B3B3B"/>
                </a:solidFill>
              </a:rPr>
              <a:t> {</a:t>
            </a:r>
            <a:r>
              <a:rPr lang="en">
                <a:solidFill>
                  <a:srgbClr val="006699"/>
                </a:solidFill>
              </a:rPr>
              <a:t>default</a:t>
            </a:r>
            <a:r>
              <a:rPr lang="en">
                <a:solidFill>
                  <a:srgbClr val="3B3B3B"/>
                </a:solidFill>
              </a:rPr>
              <a:t>: mol}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require(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)</a:t>
            </a:r>
          </a:p>
        </p:txBody>
      </p:sp>
      <p:sp>
        <p:nvSpPr>
          <p:cNvPr id="279" name="Shape 279"/>
          <p:cNvSpPr/>
          <p:nvPr/>
        </p:nvSpPr>
        <p:spPr>
          <a:xfrm>
            <a:off x="3776575" y="1024825"/>
            <a:ext cx="1613699" cy="42389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776575" y="3234625"/>
            <a:ext cx="1613699" cy="42389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rot="-1196488">
            <a:off x="2226518" y="2132259"/>
            <a:ext cx="4690963" cy="878980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Interoperability?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And this?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5600"/>
                </a:solidFill>
              </a:rPr>
              <a:t>var</a:t>
            </a:r>
            <a:r>
              <a:rPr lang="en">
                <a:solidFill>
                  <a:srgbClr val="3B3B3B"/>
                </a:solidFill>
              </a:rPr>
              <a:t> aModule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process.arch </a:t>
            </a:r>
            <a:r>
              <a:rPr lang="en">
                <a:solidFill>
                  <a:srgbClr val="006699"/>
                </a:solidFill>
              </a:rPr>
              <a:t>===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'win32'</a:t>
            </a:r>
            <a:r>
              <a:rPr lang="en">
                <a:solidFill>
                  <a:srgbClr val="3B3B3B"/>
                </a:solidFill>
              </a:rPr>
              <a:t> ?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require(</a:t>
            </a:r>
            <a:r>
              <a:rPr lang="en">
                <a:solidFill>
                  <a:schemeClr val="dk2"/>
                </a:solidFill>
              </a:rPr>
              <a:t>'a-module-win32'</a:t>
            </a:r>
            <a:r>
              <a:rPr lang="en">
                <a:solidFill>
                  <a:srgbClr val="3B3B3B"/>
                </a:solidFill>
              </a:rPr>
              <a:t>) :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require(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)</a:t>
            </a:r>
            <a:br>
              <a:rPr lang="en">
                <a:solidFill>
                  <a:srgbClr val="3B3B3B"/>
                </a:solidFill>
              </a:rPr>
            </a:b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AF82D4"/>
                </a:solidFill>
              </a:rPr>
              <a:t>//...</a:t>
            </a:r>
          </a:p>
        </p:txBody>
      </p:sp>
      <p:sp>
        <p:nvSpPr>
          <p:cNvPr id="288" name="Shape 288"/>
          <p:cNvSpPr/>
          <p:nvPr/>
        </p:nvSpPr>
        <p:spPr>
          <a:xfrm rot="-1196768">
            <a:off x="3658289" y="2132260"/>
            <a:ext cx="1827420" cy="878980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Nope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Huh? No dynamic loading of modules?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There is!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5600"/>
                </a:solidFill>
              </a:rPr>
              <a:t>var</a:t>
            </a:r>
            <a:r>
              <a:rPr lang="en" sz="3000">
                <a:solidFill>
                  <a:srgbClr val="3B3B3B"/>
                </a:solidFill>
              </a:rPr>
              <a:t> moduleName </a:t>
            </a:r>
            <a:r>
              <a:rPr lang="en" sz="3000">
                <a:solidFill>
                  <a:srgbClr val="006699"/>
                </a:solidFill>
              </a:rPr>
              <a:t>=</a:t>
            </a:r>
            <a:r>
              <a:rPr lang="en" sz="3000">
                <a:solidFill>
                  <a:srgbClr val="3B3B3B"/>
                </a:solidFill>
              </a:rPr>
              <a:t> 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	process.arch </a:t>
            </a:r>
            <a:r>
              <a:rPr lang="en" sz="3000">
                <a:solidFill>
                  <a:srgbClr val="006699"/>
                </a:solidFill>
              </a:rPr>
              <a:t>===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</a:rPr>
              <a:t>'win32'</a:t>
            </a:r>
            <a:r>
              <a:rPr lang="en" sz="3000">
                <a:solidFill>
                  <a:srgbClr val="3B3B3B"/>
                </a:solidFill>
              </a:rPr>
              <a:t> ? 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    		</a:t>
            </a:r>
            <a:r>
              <a:rPr lang="en" sz="3000">
                <a:solidFill>
                  <a:schemeClr val="dk2"/>
                </a:solidFill>
              </a:rPr>
              <a:t>'a-module-win32'</a:t>
            </a:r>
            <a:r>
              <a:rPr lang="en" sz="3000">
                <a:solidFill>
                  <a:srgbClr val="3B3B3B"/>
                </a:solidFill>
              </a:rPr>
              <a:t> : </a:t>
            </a:r>
            <a:r>
              <a:rPr lang="en" sz="3000">
                <a:solidFill>
                  <a:schemeClr val="dk2"/>
                </a:solidFill>
              </a:rPr>
              <a:t>'a-module’</a:t>
            </a:r>
            <a:br>
              <a:rPr lang="en" sz="3000">
                <a:solidFill>
                  <a:schemeClr val="dk2"/>
                </a:solidFill>
              </a:rPr>
            </a:br>
            <a:br>
              <a:rPr lang="en" sz="3000">
                <a:solidFill>
                  <a:schemeClr val="dk2"/>
                </a:solidFill>
              </a:rPr>
            </a:br>
            <a:r>
              <a:rPr lang="en" sz="3000">
                <a:solidFill>
                  <a:schemeClr val="dk2"/>
                </a:solidFill>
              </a:rPr>
              <a:t>System.import(‘a-module-win32’).then(</a:t>
            </a:r>
            <a:br>
              <a:rPr lang="en" sz="3000">
                <a:solidFill>
                  <a:schemeClr val="dk2"/>
                </a:solidFill>
              </a:rPr>
            </a:br>
            <a:r>
              <a:rPr lang="en" sz="3000">
                <a:solidFill>
                  <a:schemeClr val="dk2"/>
                </a:solidFill>
              </a:rPr>
              <a:t>        aModule =&gt; { /* ... */})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Dragon of Syntax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 it’s async!</a:t>
            </a:r>
          </a:p>
        </p:txBody>
      </p:sp>
      <p:sp>
        <p:nvSpPr>
          <p:cNvPr id="305" name="Shape 305"/>
          <p:cNvSpPr txBox="1"/>
          <p:nvPr>
            <p:ph idx="2" type="ctrTitle"/>
          </p:nvPr>
        </p:nvSpPr>
        <p:spPr>
          <a:xfrm>
            <a:off x="685800" y="3718767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i="1" lang="en" sz="2400">
                <a:solidFill>
                  <a:srgbClr val="FF0000"/>
                </a:solidFill>
              </a:rPr>
              <a:t>the node people and ES6 people are currently discussing how to resolve this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So?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 we abandon ship?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173250"/>
            <a:ext cx="4876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No!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Do this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import</a:t>
            </a:r>
            <a:r>
              <a:rPr lang="en"/>
              <a:t>/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export</a:t>
            </a:r>
            <a:r>
              <a:rPr lang="en"/>
              <a:t> when you can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Fall back to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require</a:t>
            </a:r>
            <a:r>
              <a:rPr lang="en"/>
              <a:t> if you must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17387" y="264949"/>
            <a:ext cx="8509225" cy="46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" y="1380375"/>
            <a:ext cx="163855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335" name="Shape 335"/>
          <p:cNvSpPr txBox="1"/>
          <p:nvPr/>
        </p:nvSpPr>
        <p:spPr>
          <a:xfrm>
            <a:off x="317400" y="4347250"/>
            <a:ext cx="34074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Dragon of Syntax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026700" y="190050"/>
            <a:ext cx="28496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Node Dragon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7057850" y="2515650"/>
            <a:ext cx="18417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Sonnet 130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262" y="1380371"/>
            <a:ext cx="1302975" cy="11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4105800" y="4421700"/>
            <a:ext cx="32519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Browser Dragon</a:t>
            </a:r>
          </a:p>
        </p:txBody>
      </p:sp>
      <p:sp>
        <p:nvSpPr>
          <p:cNvPr id="340" name="Shape 340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341" name="Shape 341"/>
          <p:cNvSpPr/>
          <p:nvPr/>
        </p:nvSpPr>
        <p:spPr>
          <a:xfrm>
            <a:off x="1163775" y="690443"/>
            <a:ext cx="3931450" cy="3672825"/>
          </a:xfrm>
          <a:custGeom>
            <a:pathLst>
              <a:path extrusionOk="0" h="146913" w="157258">
                <a:moveTo>
                  <a:pt x="0" y="70179"/>
                </a:moveTo>
                <a:cubicBezTo>
                  <a:pt x="7237" y="82762"/>
                  <a:pt x="28622" y="157348"/>
                  <a:pt x="43422" y="145678"/>
                </a:cubicBezTo>
                <a:cubicBezTo>
                  <a:pt x="58222" y="134007"/>
                  <a:pt x="69827" y="4850"/>
                  <a:pt x="88800" y="156"/>
                </a:cubicBezTo>
                <a:cubicBezTo>
                  <a:pt x="107772" y="-4538"/>
                  <a:pt x="145848" y="97952"/>
                  <a:pt x="157258" y="117512"/>
                </a:cubicBezTo>
              </a:path>
            </a:pathLst>
          </a:cu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Browser Dragon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fiercest dragon of them all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400" y="1146975"/>
            <a:ext cx="6249201" cy="39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whole talk unto itself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62" y="1063375"/>
            <a:ext cx="7606874" cy="39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 maybe a glimpse?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Creating a module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B3B3B"/>
                </a:solidFill>
              </a:rPr>
              <a:t>export </a:t>
            </a:r>
            <a:r>
              <a:rPr lang="en">
                <a:solidFill>
                  <a:srgbClr val="FF5600"/>
                </a:solidFill>
              </a:rPr>
              <a:t>function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21439C"/>
                </a:solidFill>
              </a:rPr>
              <a:t>doIt</a:t>
            </a:r>
            <a:r>
              <a:rPr lang="en">
                <a:solidFill>
                  <a:srgbClr val="3B3B3B"/>
                </a:solidFill>
              </a:rPr>
              <a:t>() {}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export </a:t>
            </a:r>
            <a:r>
              <a:rPr lang="en">
                <a:solidFill>
                  <a:srgbClr val="006699"/>
                </a:solidFill>
              </a:rPr>
              <a:t>var</a:t>
            </a:r>
            <a:r>
              <a:rPr lang="en">
                <a:solidFill>
                  <a:srgbClr val="3B3B3B"/>
                </a:solidFill>
              </a:rPr>
              <a:t> meaningOfLife </a:t>
            </a:r>
            <a:r>
              <a:rPr lang="en">
                <a:solidFill>
                  <a:srgbClr val="006699"/>
                </a:solidFill>
              </a:rPr>
              <a:t>=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A8017E"/>
                </a:solidFill>
              </a:rPr>
              <a:t>42</a:t>
            </a:r>
            <a:r>
              <a:rPr lang="en">
                <a:solidFill>
                  <a:srgbClr val="3B3B3B"/>
                </a:solidFill>
              </a:rPr>
              <a:t>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FF5600"/>
                </a:solidFill>
              </a:rPr>
              <a:t>function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rgbClr val="21439C"/>
                </a:solidFill>
              </a:rPr>
              <a:t>doThat</a:t>
            </a:r>
            <a:r>
              <a:rPr lang="en">
                <a:solidFill>
                  <a:srgbClr val="3B3B3B"/>
                </a:solidFill>
              </a:rPr>
              <a:t>() {}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This is illegal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&lt;script&gt;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{doIt} </a:t>
            </a:r>
            <a:r>
              <a:rPr lang="en">
                <a:solidFill>
                  <a:srgbClr val="006699"/>
                </a:solidFill>
              </a:rPr>
              <a:t>from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</a:t>
            </a:r>
            <a:r>
              <a:rPr lang="en">
                <a:solidFill>
                  <a:srgbClr val="AF82D4"/>
                </a:solidFill>
              </a:rPr>
              <a:t>// …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You have to do this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&lt;script&gt;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3B3B3B"/>
                </a:solidFill>
              </a:rPr>
              <a:t>System.</a:t>
            </a: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(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).then(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({doIt}) </a:t>
            </a:r>
            <a:r>
              <a:rPr lang="en">
                <a:solidFill>
                  <a:srgbClr val="006699"/>
                </a:solidFill>
              </a:rPr>
              <a:t>=&gt;</a:t>
            </a:r>
            <a:r>
              <a:rPr lang="en">
                <a:solidFill>
                  <a:srgbClr val="3B3B3B"/>
                </a:solidFill>
              </a:rPr>
              <a:t> 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    </a:t>
            </a:r>
            <a:r>
              <a:rPr lang="en">
                <a:solidFill>
                  <a:srgbClr val="AF82D4"/>
                </a:solidFill>
              </a:rPr>
              <a:t>// ...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&lt;/script&gt;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Or...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&lt;script type=module&gt;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	</a:t>
            </a: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{doIt} </a:t>
            </a:r>
            <a:r>
              <a:rPr lang="en">
                <a:solidFill>
                  <a:srgbClr val="006699"/>
                </a:solidFill>
              </a:rPr>
              <a:t>from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</a:t>
            </a:r>
            <a:r>
              <a:rPr lang="en">
                <a:solidFill>
                  <a:srgbClr val="AF82D4"/>
                </a:solidFill>
              </a:rPr>
              <a:t>// 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&lt;/script&gt;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maybe...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&lt;module&gt;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{doIt} </a:t>
            </a:r>
            <a:r>
              <a:rPr lang="en">
                <a:solidFill>
                  <a:srgbClr val="006699"/>
                </a:solidFill>
              </a:rPr>
              <a:t>from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</a:t>
            </a:r>
            <a:r>
              <a:rPr lang="en">
                <a:solidFill>
                  <a:srgbClr val="AF82D4"/>
                </a:solidFill>
              </a:rPr>
              <a:t>//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&lt;/module&gt;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Who knows? The spec hasn’t been updated in 10 months!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950" y="1153375"/>
            <a:ext cx="6828100" cy="38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Extra! Extra! Read all about it!</a:t>
            </a: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Modules have their own scope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800" y="1861725"/>
            <a:ext cx="2818999" cy="30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forget about this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&lt;module&gt;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{doIt} </a:t>
            </a:r>
            <a:r>
              <a:rPr lang="en">
                <a:solidFill>
                  <a:srgbClr val="006699"/>
                </a:solidFill>
              </a:rPr>
              <a:t>from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</a:t>
            </a:r>
            <a:r>
              <a:rPr lang="en">
                <a:solidFill>
                  <a:srgbClr val="AF82D4"/>
                </a:solidFill>
              </a:rPr>
              <a:t>//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&lt;/module&gt;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&lt;div onclick=</a:t>
            </a:r>
            <a:r>
              <a:rPr b="1" lang="en"/>
              <a:t>doit</a:t>
            </a:r>
            <a:r>
              <a:rPr lang="en"/>
              <a:t>&gt;...&lt;/div&gt;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Interoperability with AMD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e.g. RequireJS?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Maybe. There’s </a:t>
            </a:r>
            <a:r>
              <a:rPr i="1" lang="en"/>
              <a:t>another</a:t>
            </a:r>
            <a:r>
              <a:rPr lang="en"/>
              <a:t> spec, the Loader spec, which is dealing with this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Work in progress. Not yet close to ready.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And has interoperability problems with Node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400"/>
              <a:t>And how would this work efficiently?</a:t>
            </a:r>
          </a:p>
        </p:txBody>
      </p:sp>
      <p:sp>
        <p:nvSpPr>
          <p:cNvPr id="418" name="Shape 418"/>
          <p:cNvSpPr/>
          <p:nvPr/>
        </p:nvSpPr>
        <p:spPr>
          <a:xfrm>
            <a:off x="3420075" y="110727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009500" y="191155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2786275" y="191155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6010350" y="268010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4653650" y="268010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3296950" y="271582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590300" y="271582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2295075" y="369867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2786275" y="445830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1027650" y="369867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6010350" y="369867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4653650" y="369867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7324225" y="3698675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635925" y="450295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4421950" y="4502950"/>
            <a:ext cx="1125000" cy="5357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3" name="Shape 433"/>
          <p:cNvCxnSpPr>
            <a:stCxn id="418" idx="2"/>
            <a:endCxn id="420" idx="0"/>
          </p:cNvCxnSpPr>
          <p:nvPr/>
        </p:nvCxnSpPr>
        <p:spPr>
          <a:xfrm flipH="1">
            <a:off x="3348675" y="1643074"/>
            <a:ext cx="633900" cy="268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4" name="Shape 434"/>
          <p:cNvCxnSpPr>
            <a:stCxn id="418" idx="2"/>
            <a:endCxn id="419" idx="0"/>
          </p:cNvCxnSpPr>
          <p:nvPr/>
        </p:nvCxnSpPr>
        <p:spPr>
          <a:xfrm>
            <a:off x="3982575" y="1643074"/>
            <a:ext cx="589500" cy="268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5" name="Shape 435"/>
          <p:cNvCxnSpPr>
            <a:stCxn id="420" idx="2"/>
            <a:endCxn id="424" idx="0"/>
          </p:cNvCxnSpPr>
          <p:nvPr/>
        </p:nvCxnSpPr>
        <p:spPr>
          <a:xfrm flipH="1">
            <a:off x="2152675" y="2447349"/>
            <a:ext cx="1196100" cy="268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6" name="Shape 436"/>
          <p:cNvCxnSpPr>
            <a:stCxn id="419" idx="2"/>
            <a:endCxn id="423" idx="0"/>
          </p:cNvCxnSpPr>
          <p:nvPr/>
        </p:nvCxnSpPr>
        <p:spPr>
          <a:xfrm flipH="1">
            <a:off x="3859500" y="2447349"/>
            <a:ext cx="712500" cy="268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7" name="Shape 437"/>
          <p:cNvCxnSpPr>
            <a:stCxn id="419" idx="2"/>
            <a:endCxn id="422" idx="0"/>
          </p:cNvCxnSpPr>
          <p:nvPr/>
        </p:nvCxnSpPr>
        <p:spPr>
          <a:xfrm>
            <a:off x="4572000" y="2447349"/>
            <a:ext cx="644100" cy="23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8" name="Shape 438"/>
          <p:cNvCxnSpPr>
            <a:stCxn id="419" idx="2"/>
            <a:endCxn id="421" idx="0"/>
          </p:cNvCxnSpPr>
          <p:nvPr/>
        </p:nvCxnSpPr>
        <p:spPr>
          <a:xfrm>
            <a:off x="4572000" y="2447349"/>
            <a:ext cx="2001000" cy="23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9" name="Shape 439"/>
          <p:cNvCxnSpPr>
            <a:stCxn id="424" idx="2"/>
            <a:endCxn id="427" idx="0"/>
          </p:cNvCxnSpPr>
          <p:nvPr/>
        </p:nvCxnSpPr>
        <p:spPr>
          <a:xfrm flipH="1">
            <a:off x="1590000" y="3251624"/>
            <a:ext cx="562800" cy="4469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0" name="Shape 440"/>
          <p:cNvCxnSpPr>
            <a:stCxn id="424" idx="2"/>
            <a:endCxn id="425" idx="0"/>
          </p:cNvCxnSpPr>
          <p:nvPr/>
        </p:nvCxnSpPr>
        <p:spPr>
          <a:xfrm>
            <a:off x="2152800" y="3251624"/>
            <a:ext cx="704700" cy="4469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1" name="Shape 441"/>
          <p:cNvCxnSpPr>
            <a:stCxn id="422" idx="2"/>
            <a:endCxn id="429" idx="0"/>
          </p:cNvCxnSpPr>
          <p:nvPr/>
        </p:nvCxnSpPr>
        <p:spPr>
          <a:xfrm>
            <a:off x="5216150" y="3215899"/>
            <a:ext cx="0" cy="4826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2" name="Shape 442"/>
          <p:cNvCxnSpPr>
            <a:stCxn id="422" idx="2"/>
            <a:endCxn id="428" idx="0"/>
          </p:cNvCxnSpPr>
          <p:nvPr/>
        </p:nvCxnSpPr>
        <p:spPr>
          <a:xfrm>
            <a:off x="5216150" y="3215899"/>
            <a:ext cx="1356600" cy="4826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3" name="Shape 443"/>
          <p:cNvCxnSpPr>
            <a:stCxn id="422" idx="2"/>
            <a:endCxn id="430" idx="0"/>
          </p:cNvCxnSpPr>
          <p:nvPr/>
        </p:nvCxnSpPr>
        <p:spPr>
          <a:xfrm>
            <a:off x="5216150" y="3215899"/>
            <a:ext cx="2670600" cy="482699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4" name="Shape 444"/>
          <p:cNvCxnSpPr>
            <a:stCxn id="425" idx="2"/>
            <a:endCxn id="426" idx="0"/>
          </p:cNvCxnSpPr>
          <p:nvPr/>
        </p:nvCxnSpPr>
        <p:spPr>
          <a:xfrm>
            <a:off x="2857575" y="4234474"/>
            <a:ext cx="491100" cy="223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5" name="Shape 445"/>
          <p:cNvCxnSpPr>
            <a:stCxn id="429" idx="2"/>
            <a:endCxn id="432" idx="0"/>
          </p:cNvCxnSpPr>
          <p:nvPr/>
        </p:nvCxnSpPr>
        <p:spPr>
          <a:xfrm flipH="1">
            <a:off x="4984550" y="4234474"/>
            <a:ext cx="231600" cy="268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6" name="Shape 446"/>
          <p:cNvCxnSpPr>
            <a:stCxn id="429" idx="2"/>
            <a:endCxn id="431" idx="0"/>
          </p:cNvCxnSpPr>
          <p:nvPr/>
        </p:nvCxnSpPr>
        <p:spPr>
          <a:xfrm>
            <a:off x="5216150" y="4234474"/>
            <a:ext cx="982200" cy="268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7" name="Shape 447"/>
          <p:cNvSpPr txBox="1"/>
          <p:nvPr/>
        </p:nvSpPr>
        <p:spPr>
          <a:xfrm>
            <a:off x="1400775" y="1078800"/>
            <a:ext cx="5143499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&lt;module src=               &gt;&lt;/module&gt;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275" y="204400"/>
            <a:ext cx="6327449" cy="47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Using a module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indent="0" marL="0"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6699"/>
                </a:solidFill>
              </a:rPr>
              <a:t>import</a:t>
            </a:r>
            <a:r>
              <a:rPr lang="en">
                <a:solidFill>
                  <a:srgbClr val="3B3B3B"/>
                </a:solidFill>
              </a:rPr>
              <a:t> {doIt, meaningOfLife}</a:t>
            </a:r>
            <a:br>
              <a:rPr lang="en">
                <a:solidFill>
                  <a:srgbClr val="3B3B3B"/>
                </a:solidFill>
              </a:rPr>
            </a:br>
            <a:r>
              <a:rPr lang="en">
                <a:solidFill>
                  <a:srgbClr val="3B3B3B"/>
                </a:solidFill>
              </a:rPr>
              <a:t>        </a:t>
            </a:r>
            <a:r>
              <a:rPr lang="en">
                <a:solidFill>
                  <a:srgbClr val="006699"/>
                </a:solidFill>
              </a:rPr>
              <a:t>from</a:t>
            </a:r>
            <a:r>
              <a:rPr lang="en">
                <a:solidFill>
                  <a:srgbClr val="3B3B3B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'a-module'</a:t>
            </a:r>
            <a:r>
              <a:rPr lang="en">
                <a:solidFill>
                  <a:srgbClr val="3B3B3B"/>
                </a:solidFill>
              </a:rPr>
              <a:t>;</a:t>
            </a:r>
          </a:p>
          <a:p>
            <a:pPr indent="0" marL="0">
              <a:spcBef>
                <a:spcPts val="0"/>
              </a:spcBef>
              <a:buNone/>
            </a:pPr>
            <a:r>
              <a:t/>
            </a:r>
            <a:endParaRPr b="1" sz="3000"/>
          </a:p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5662575" y="1063375"/>
            <a:ext cx="3092700" cy="1643099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3B3B3B"/>
                </a:solidFill>
              </a:rPr>
              <a:t>export </a:t>
            </a:r>
            <a:r>
              <a:rPr lang="en" sz="1400">
                <a:solidFill>
                  <a:srgbClr val="FF5600"/>
                </a:solidFill>
              </a:rPr>
              <a:t>function</a:t>
            </a:r>
            <a:r>
              <a:rPr lang="en" sz="1400">
                <a:solidFill>
                  <a:srgbClr val="3B3B3B"/>
                </a:solidFill>
              </a:rPr>
              <a:t> </a:t>
            </a:r>
            <a:r>
              <a:rPr lang="en" sz="1400">
                <a:solidFill>
                  <a:srgbClr val="21439C"/>
                </a:solidFill>
              </a:rPr>
              <a:t>doIt</a:t>
            </a:r>
            <a:r>
              <a:rPr lang="en" sz="1400">
                <a:solidFill>
                  <a:srgbClr val="3B3B3B"/>
                </a:solidFill>
              </a:rPr>
              <a:t>() {}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400">
                <a:solidFill>
                  <a:srgbClr val="3B3B3B"/>
                </a:solidFill>
              </a:rPr>
            </a:br>
            <a:r>
              <a:rPr lang="en" sz="1400">
                <a:solidFill>
                  <a:srgbClr val="3B3B3B"/>
                </a:solidFill>
              </a:rPr>
              <a:t>export </a:t>
            </a:r>
            <a:r>
              <a:rPr lang="en" sz="1400">
                <a:solidFill>
                  <a:srgbClr val="006699"/>
                </a:solidFill>
              </a:rPr>
              <a:t>var</a:t>
            </a:r>
            <a:r>
              <a:rPr lang="en" sz="1400">
                <a:solidFill>
                  <a:srgbClr val="3B3B3B"/>
                </a:solidFill>
              </a:rPr>
              <a:t> meaningOfLife </a:t>
            </a:r>
            <a:r>
              <a:rPr lang="en" sz="1400">
                <a:solidFill>
                  <a:srgbClr val="006699"/>
                </a:solidFill>
              </a:rPr>
              <a:t>=</a:t>
            </a:r>
            <a:r>
              <a:rPr lang="en" sz="1400">
                <a:solidFill>
                  <a:srgbClr val="3B3B3B"/>
                </a:solidFill>
              </a:rPr>
              <a:t> </a:t>
            </a:r>
            <a:r>
              <a:rPr lang="en" sz="1400">
                <a:solidFill>
                  <a:srgbClr val="A8017E"/>
                </a:solidFill>
              </a:rPr>
              <a:t>42</a:t>
            </a:r>
          </a:p>
          <a:p>
            <a:pPr lvl="0" rtl="0">
              <a:spcBef>
                <a:spcPts val="0"/>
              </a:spcBef>
              <a:buNone/>
            </a:pPr>
            <a:br>
              <a:rPr lang="en" sz="1400">
                <a:solidFill>
                  <a:srgbClr val="3B3B3B"/>
                </a:solidFill>
              </a:rPr>
            </a:br>
            <a:r>
              <a:rPr lang="en" sz="1400">
                <a:solidFill>
                  <a:srgbClr val="FF5600"/>
                </a:solidFill>
              </a:rPr>
              <a:t>function</a:t>
            </a:r>
            <a:r>
              <a:rPr lang="en" sz="1400">
                <a:solidFill>
                  <a:srgbClr val="3B3B3B"/>
                </a:solidFill>
              </a:rPr>
              <a:t> </a:t>
            </a:r>
            <a:r>
              <a:rPr lang="en" sz="1400">
                <a:solidFill>
                  <a:srgbClr val="21439C"/>
                </a:solidFill>
              </a:rPr>
              <a:t>doThat</a:t>
            </a:r>
            <a:r>
              <a:rPr lang="en" sz="1400">
                <a:solidFill>
                  <a:srgbClr val="3B3B3B"/>
                </a:solidFill>
              </a:rPr>
              <a:t>() {}</a:t>
            </a:r>
          </a:p>
        </p:txBody>
      </p:sp>
      <p:sp>
        <p:nvSpPr>
          <p:cNvPr id="84" name="Shape 84"/>
          <p:cNvSpPr/>
          <p:nvPr/>
        </p:nvSpPr>
        <p:spPr>
          <a:xfrm rot="-1197105">
            <a:off x="2534521" y="2115639"/>
            <a:ext cx="4074979" cy="912197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Simple, right?</a:t>
            </a:r>
          </a:p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5662575" y="460075"/>
            <a:ext cx="1460999" cy="6033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800000"/>
                </a:solidFill>
              </a:rPr>
              <a:t>a-module.js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So?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 we abandon ship?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33" y="1063375"/>
            <a:ext cx="5395334" cy="40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No!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One-Two Punch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8650" l="0" r="0" t="0"/>
          <a:stretch/>
        </p:blipFill>
        <p:spPr>
          <a:xfrm>
            <a:off x="1994650" y="1153349"/>
            <a:ext cx="5037324" cy="37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Punch #1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475" y="146825"/>
            <a:ext cx="3237050" cy="48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We’ve already seen it (Babel)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457200" y="12001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export function </a:t>
            </a:r>
          </a:p>
          <a:p>
            <a:pPr indent="457200" lvl="0" marL="914400" rtl="0">
              <a:spcBef>
                <a:spcPts val="0"/>
              </a:spcBef>
              <a:buNone/>
            </a:pPr>
            <a:r>
              <a:rPr lang="en"/>
              <a:t>doIt() {}</a:t>
            </a:r>
          </a:p>
        </p:txBody>
      </p:sp>
      <p:sp>
        <p:nvSpPr>
          <p:cNvPr id="487" name="Shape 487"/>
          <p:cNvSpPr txBox="1"/>
          <p:nvPr>
            <p:ph idx="2" type="body"/>
          </p:nvPr>
        </p:nvSpPr>
        <p:spPr>
          <a:xfrm>
            <a:off x="4692275" y="12001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exports.doIt =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/>
              <a:t>function() {}</a:t>
            </a:r>
          </a:p>
        </p:txBody>
      </p:sp>
      <p:sp>
        <p:nvSpPr>
          <p:cNvPr id="488" name="Shape 488"/>
          <p:cNvSpPr txBox="1"/>
          <p:nvPr>
            <p:ph idx="3" type="body"/>
          </p:nvPr>
        </p:nvSpPr>
        <p:spPr>
          <a:xfrm>
            <a:off x="457200" y="34099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import {doIt}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/>
              <a:t>from 'a-module' </a:t>
            </a:r>
          </a:p>
        </p:txBody>
      </p:sp>
      <p:sp>
        <p:nvSpPr>
          <p:cNvPr id="489" name="Shape 489"/>
          <p:cNvSpPr txBox="1"/>
          <p:nvPr>
            <p:ph idx="4" type="body"/>
          </p:nvPr>
        </p:nvSpPr>
        <p:spPr>
          <a:xfrm>
            <a:off x="4692275" y="3409950"/>
            <a:ext cx="3994500" cy="1371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var {doIt} =   </a:t>
            </a:r>
            <a:br>
              <a:rPr lang="en"/>
            </a:br>
            <a:r>
              <a:rPr lang="en"/>
              <a:t> require('a-module') </a:t>
            </a:r>
          </a:p>
        </p:txBody>
      </p:sp>
      <p:sp>
        <p:nvSpPr>
          <p:cNvPr id="490" name="Shape 490"/>
          <p:cNvSpPr/>
          <p:nvPr/>
        </p:nvSpPr>
        <p:spPr>
          <a:xfrm>
            <a:off x="3776575" y="1024825"/>
            <a:ext cx="1613699" cy="42389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3776575" y="3234625"/>
            <a:ext cx="1613699" cy="423899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Punch #2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74" y="647374"/>
            <a:ext cx="5740649" cy="430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Bundling CommonJS modules</a:t>
            </a:r>
          </a:p>
        </p:txBody>
      </p:sp>
      <p:sp>
        <p:nvSpPr>
          <p:cNvPr id="503" name="Shape 503"/>
          <p:cNvSpPr/>
          <p:nvPr/>
        </p:nvSpPr>
        <p:spPr>
          <a:xfrm>
            <a:off x="1759495" y="1125125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2126803" y="1600088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364534" y="1600088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3373658" y="2053953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2528213" y="2053953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1682768" y="207505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619247" y="207505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058437" y="265547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364534" y="3104066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68625" y="265547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373658" y="265547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2528213" y="265547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4192416" y="2655471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140330" y="3130434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2383826" y="3130434"/>
            <a:ext cx="701100" cy="316499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8" name="Shape 518"/>
          <p:cNvCxnSpPr>
            <a:stCxn id="503" idx="2"/>
            <a:endCxn id="505" idx="0"/>
          </p:cNvCxnSpPr>
          <p:nvPr/>
        </p:nvCxnSpPr>
        <p:spPr>
          <a:xfrm flipH="1">
            <a:off x="1714945" y="1441624"/>
            <a:ext cx="3951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9" name="Shape 519"/>
          <p:cNvCxnSpPr>
            <a:stCxn id="503" idx="2"/>
            <a:endCxn id="504" idx="0"/>
          </p:cNvCxnSpPr>
          <p:nvPr/>
        </p:nvCxnSpPr>
        <p:spPr>
          <a:xfrm>
            <a:off x="2110045" y="1441624"/>
            <a:ext cx="3672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0" name="Shape 520"/>
          <p:cNvCxnSpPr>
            <a:stCxn id="505" idx="2"/>
            <a:endCxn id="509" idx="0"/>
          </p:cNvCxnSpPr>
          <p:nvPr/>
        </p:nvCxnSpPr>
        <p:spPr>
          <a:xfrm flipH="1">
            <a:off x="969884" y="1916588"/>
            <a:ext cx="7452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1" name="Shape 521"/>
          <p:cNvCxnSpPr>
            <a:stCxn id="504" idx="2"/>
            <a:endCxn id="508" idx="0"/>
          </p:cNvCxnSpPr>
          <p:nvPr/>
        </p:nvCxnSpPr>
        <p:spPr>
          <a:xfrm flipH="1">
            <a:off x="2033353" y="1916588"/>
            <a:ext cx="4440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2" name="Shape 522"/>
          <p:cNvCxnSpPr>
            <a:stCxn id="504" idx="2"/>
            <a:endCxn id="507" idx="0"/>
          </p:cNvCxnSpPr>
          <p:nvPr/>
        </p:nvCxnSpPr>
        <p:spPr>
          <a:xfrm>
            <a:off x="2477353" y="1916588"/>
            <a:ext cx="401400" cy="137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3" name="Shape 523"/>
          <p:cNvCxnSpPr>
            <a:stCxn id="504" idx="2"/>
            <a:endCxn id="506" idx="0"/>
          </p:cNvCxnSpPr>
          <p:nvPr/>
        </p:nvCxnSpPr>
        <p:spPr>
          <a:xfrm>
            <a:off x="2477353" y="1916588"/>
            <a:ext cx="1246800" cy="137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4" name="Shape 524"/>
          <p:cNvCxnSpPr>
            <a:stCxn id="509" idx="2"/>
            <a:endCxn id="512" idx="0"/>
          </p:cNvCxnSpPr>
          <p:nvPr/>
        </p:nvCxnSpPr>
        <p:spPr>
          <a:xfrm flipH="1">
            <a:off x="619097" y="2391551"/>
            <a:ext cx="350700" cy="26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5" name="Shape 525"/>
          <p:cNvCxnSpPr>
            <a:stCxn id="509" idx="2"/>
            <a:endCxn id="510" idx="0"/>
          </p:cNvCxnSpPr>
          <p:nvPr/>
        </p:nvCxnSpPr>
        <p:spPr>
          <a:xfrm>
            <a:off x="969797" y="2391551"/>
            <a:ext cx="439200" cy="264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6" name="Shape 526"/>
          <p:cNvCxnSpPr>
            <a:stCxn id="507" idx="2"/>
            <a:endCxn id="514" idx="0"/>
          </p:cNvCxnSpPr>
          <p:nvPr/>
        </p:nvCxnSpPr>
        <p:spPr>
          <a:xfrm>
            <a:off x="2878763" y="2370453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7" name="Shape 527"/>
          <p:cNvCxnSpPr>
            <a:stCxn id="507" idx="2"/>
            <a:endCxn id="513" idx="0"/>
          </p:cNvCxnSpPr>
          <p:nvPr/>
        </p:nvCxnSpPr>
        <p:spPr>
          <a:xfrm>
            <a:off x="2878763" y="2370453"/>
            <a:ext cx="845400" cy="285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8" name="Shape 528"/>
          <p:cNvCxnSpPr>
            <a:stCxn id="507" idx="2"/>
            <a:endCxn id="515" idx="0"/>
          </p:cNvCxnSpPr>
          <p:nvPr/>
        </p:nvCxnSpPr>
        <p:spPr>
          <a:xfrm>
            <a:off x="2878763" y="2370453"/>
            <a:ext cx="1664100" cy="285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9" name="Shape 529"/>
          <p:cNvCxnSpPr>
            <a:stCxn id="510" idx="2"/>
            <a:endCxn id="511" idx="0"/>
          </p:cNvCxnSpPr>
          <p:nvPr/>
        </p:nvCxnSpPr>
        <p:spPr>
          <a:xfrm>
            <a:off x="1408987" y="2971971"/>
            <a:ext cx="306000" cy="132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0" name="Shape 530"/>
          <p:cNvCxnSpPr>
            <a:stCxn id="514" idx="2"/>
            <a:endCxn id="517" idx="0"/>
          </p:cNvCxnSpPr>
          <p:nvPr/>
        </p:nvCxnSpPr>
        <p:spPr>
          <a:xfrm flipH="1">
            <a:off x="2734463" y="2971971"/>
            <a:ext cx="1443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1" name="Shape 531"/>
          <p:cNvCxnSpPr>
            <a:stCxn id="514" idx="2"/>
            <a:endCxn id="516" idx="0"/>
          </p:cNvCxnSpPr>
          <p:nvPr/>
        </p:nvCxnSpPr>
        <p:spPr>
          <a:xfrm>
            <a:off x="2878763" y="2971971"/>
            <a:ext cx="612000" cy="158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2" name="Shape 532"/>
          <p:cNvSpPr/>
          <p:nvPr/>
        </p:nvSpPr>
        <p:spPr>
          <a:xfrm>
            <a:off x="4857750" y="1812725"/>
            <a:ext cx="1812600" cy="8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6975033" y="1643650"/>
            <a:ext cx="2043899" cy="12318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bundle.js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Use...</a:t>
            </a:r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Grunt</a:t>
            </a:r>
            <a:r>
              <a:rPr lang="en"/>
              <a:t> or </a:t>
            </a:r>
            <a:r>
              <a:rPr b="1" lang="en"/>
              <a:t>Gulp</a:t>
            </a:r>
            <a:r>
              <a:rPr lang="en"/>
              <a:t> or </a:t>
            </a:r>
            <a:r>
              <a:rPr b="1" lang="en"/>
              <a:t>Brocolli </a:t>
            </a:r>
            <a:r>
              <a:rPr lang="en"/>
              <a:t>or </a:t>
            </a:r>
            <a:r>
              <a:rPr b="1" lang="en"/>
              <a:t>npm scripts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Babel</a:t>
            </a:r>
            <a:r>
              <a:rPr lang="en"/>
              <a:t> or </a:t>
            </a:r>
            <a:r>
              <a:rPr b="1" lang="en"/>
              <a:t>Traceur</a:t>
            </a:r>
            <a:r>
              <a:rPr lang="en"/>
              <a:t> or </a:t>
            </a:r>
            <a:r>
              <a:rPr b="1" lang="en"/>
              <a:t>esnext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webpack</a:t>
            </a:r>
            <a:r>
              <a:rPr lang="en"/>
              <a:t> or </a:t>
            </a:r>
            <a:r>
              <a:rPr b="1" lang="en"/>
              <a:t>browserify</a:t>
            </a:r>
          </a:p>
        </p:txBody>
      </p:sp>
      <p:sp>
        <p:nvSpPr>
          <p:cNvPr id="540" name="Shape 540"/>
          <p:cNvSpPr/>
          <p:nvPr/>
        </p:nvSpPr>
        <p:spPr>
          <a:xfrm rot="-1196488">
            <a:off x="2226518" y="2132259"/>
            <a:ext cx="4690963" cy="878980"/>
          </a:xfrm>
          <a:prstGeom prst="flowChartAlternateProcess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6AA84F"/>
                </a:solidFill>
              </a:rPr>
              <a:t>Oh How Fun!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But if you do all this, you get a very sweet carrot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You Wish!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ctrTitle"/>
          </p:nvPr>
        </p:nvSpPr>
        <p:spPr>
          <a:xfrm>
            <a:off x="685800" y="19918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Isomorphic code between Node and the Browser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17387" y="264949"/>
            <a:ext cx="8509225" cy="46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0" y="1380375"/>
            <a:ext cx="1638550" cy="17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558" name="Shape 558"/>
          <p:cNvSpPr txBox="1"/>
          <p:nvPr/>
        </p:nvSpPr>
        <p:spPr>
          <a:xfrm>
            <a:off x="317400" y="4347250"/>
            <a:ext cx="34074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Dragon of Syntax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2026700" y="190050"/>
            <a:ext cx="28496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Node Dragon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7057850" y="2515650"/>
            <a:ext cx="1841700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Sonnet 130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262" y="1380371"/>
            <a:ext cx="1302975" cy="1185707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/>
        </p:nvSpPr>
        <p:spPr>
          <a:xfrm>
            <a:off x="4105800" y="4497900"/>
            <a:ext cx="3251999" cy="4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The Browser Dragon</a:t>
            </a:r>
          </a:p>
        </p:txBody>
      </p:sp>
      <p:sp>
        <p:nvSpPr>
          <p:cNvPr id="563" name="Shape 563"/>
          <p:cNvSpPr/>
          <p:nvPr/>
        </p:nvSpPr>
        <p:spPr>
          <a:xfrm>
            <a:off x="1164250" y="709413"/>
            <a:ext cx="7098375" cy="3954225"/>
          </a:xfrm>
          <a:custGeom>
            <a:pathLst>
              <a:path extrusionOk="0" h="158169" w="283935">
                <a:moveTo>
                  <a:pt x="0" y="68585"/>
                </a:moveTo>
                <a:cubicBezTo>
                  <a:pt x="7182" y="81212"/>
                  <a:pt x="28845" y="155526"/>
                  <a:pt x="43094" y="144347"/>
                </a:cubicBezTo>
                <a:cubicBezTo>
                  <a:pt x="57342" y="133168"/>
                  <a:pt x="69680" y="13153"/>
                  <a:pt x="85493" y="1511"/>
                </a:cubicBezTo>
                <a:cubicBezTo>
                  <a:pt x="101305" y="-10131"/>
                  <a:pt x="122331" y="48485"/>
                  <a:pt x="137970" y="74493"/>
                </a:cubicBezTo>
                <a:cubicBezTo>
                  <a:pt x="153609" y="100500"/>
                  <a:pt x="169074" y="165141"/>
                  <a:pt x="179327" y="157554"/>
                </a:cubicBezTo>
                <a:cubicBezTo>
                  <a:pt x="189579" y="149966"/>
                  <a:pt x="187957" y="44836"/>
                  <a:pt x="199484" y="28966"/>
                </a:cubicBezTo>
                <a:cubicBezTo>
                  <a:pt x="211010" y="13095"/>
                  <a:pt x="237770" y="60243"/>
                  <a:pt x="248486" y="62329"/>
                </a:cubicBezTo>
                <a:cubicBezTo>
                  <a:pt x="259201" y="64414"/>
                  <a:pt x="257869" y="41187"/>
                  <a:pt x="263778" y="41477"/>
                </a:cubicBezTo>
                <a:cubicBezTo>
                  <a:pt x="269686" y="41766"/>
                  <a:pt x="280575" y="60302"/>
                  <a:pt x="283935" y="6406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dashDot"/>
            <a:round/>
            <a:headEnd len="lg" w="lg" type="none"/>
            <a:tailEnd len="lg" w="lg" type="none"/>
          </a:ln>
        </p:spPr>
      </p:sp>
      <p:sp>
        <p:nvSpPr>
          <p:cNvPr id="564" name="Shape 564"/>
          <p:cNvSpPr/>
          <p:nvPr/>
        </p:nvSpPr>
        <p:spPr>
          <a:xfrm>
            <a:off x="1183350" y="683981"/>
            <a:ext cx="6151400" cy="3955400"/>
          </a:xfrm>
          <a:custGeom>
            <a:pathLst>
              <a:path extrusionOk="0" h="158216" w="246056">
                <a:moveTo>
                  <a:pt x="0" y="68482"/>
                </a:moveTo>
                <a:cubicBezTo>
                  <a:pt x="6976" y="81326"/>
                  <a:pt x="26926" y="156955"/>
                  <a:pt x="41857" y="145546"/>
                </a:cubicBezTo>
                <a:cubicBezTo>
                  <a:pt x="56787" y="134136"/>
                  <a:pt x="67023" y="-2062"/>
                  <a:pt x="89582" y="24"/>
                </a:cubicBezTo>
                <a:cubicBezTo>
                  <a:pt x="112140" y="2110"/>
                  <a:pt x="159016" y="153109"/>
                  <a:pt x="177207" y="158064"/>
                </a:cubicBezTo>
                <a:cubicBezTo>
                  <a:pt x="195397" y="163019"/>
                  <a:pt x="187248" y="45532"/>
                  <a:pt x="198723" y="29754"/>
                </a:cubicBezTo>
                <a:cubicBezTo>
                  <a:pt x="210197" y="13976"/>
                  <a:pt x="238167" y="57789"/>
                  <a:pt x="246056" y="63396"/>
                </a:cubicBezTo>
              </a:path>
            </a:pathLst>
          </a:cu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888" y="0"/>
            <a:ext cx="385222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Sonnet 130</a:t>
            </a: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457200" y="9715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My mistress’ eyes are nothing like the sun;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Coral is far more red than her lips’ red;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If snow be white, why then her breasts are dun;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If hairs be wires, black wires grow on her head.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I have seen roses damasked, red and white,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But no such roses see I in her cheeks;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And in some perfumes is there more delight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Than in the breath that from my mistress reeks.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I love to hear her speak, yet well I know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That music hath a far more pleasing sound;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latin typeface="Corsiva"/>
              <a:ea typeface="Corsiva"/>
              <a:cs typeface="Corsiva"/>
              <a:sym typeface="Corsiva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576" name="Shape 576"/>
          <p:cNvSpPr txBox="1"/>
          <p:nvPr>
            <p:ph idx="2" type="body"/>
          </p:nvPr>
        </p:nvSpPr>
        <p:spPr>
          <a:xfrm>
            <a:off x="4692273" y="9715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I grant I never saw a goddess go;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My mistress when she walks treads on the ground.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     And yet, by heaven, I think my love as rare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rsiva"/>
                <a:ea typeface="Corsiva"/>
                <a:cs typeface="Corsiva"/>
                <a:sym typeface="Corsiva"/>
              </a:rPr>
              <a:t>     As any she belied with false compare.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 Go...</a:t>
            </a:r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...and love ES6 modules like you love your beloved: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it’s never perfect, 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but it’s still wonderful, </a:t>
            </a:r>
          </a:p>
          <a:p>
            <a:pPr indent="457200">
              <a:spcBef>
                <a:spcPts val="0"/>
              </a:spcBef>
              <a:buNone/>
            </a:pPr>
            <a:r>
              <a:rPr lang="en"/>
              <a:t>and it gets better over time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588" name="Shape 588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gil@tayar.org</a:t>
            </a:r>
            <a:r>
              <a:rPr lang="en"/>
              <a:t>, @giltayar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chemeClr val="accent3"/>
                </a:solidFill>
              </a:rPr>
              <a:t>TIMTOWTDI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3"/>
                </a:solidFill>
              </a:rPr>
              <a:t>T</a:t>
            </a:r>
            <a:r>
              <a:rPr lang="en" sz="3000"/>
              <a:t>here </a:t>
            </a:r>
            <a:r>
              <a:rPr lang="en" sz="3000">
                <a:solidFill>
                  <a:schemeClr val="accent3"/>
                </a:solidFill>
              </a:rPr>
              <a:t>I</a:t>
            </a:r>
            <a:r>
              <a:rPr lang="en" sz="3000"/>
              <a:t>s </a:t>
            </a:r>
            <a:r>
              <a:rPr lang="en" sz="3000">
                <a:solidFill>
                  <a:schemeClr val="accent3"/>
                </a:solidFill>
              </a:rPr>
              <a:t>M</a:t>
            </a:r>
            <a:r>
              <a:rPr lang="en" sz="3000"/>
              <a:t>ore </a:t>
            </a:r>
            <a:r>
              <a:rPr lang="en" sz="3000">
                <a:solidFill>
                  <a:schemeClr val="accent3"/>
                </a:solidFill>
              </a:rPr>
              <a:t>T</a:t>
            </a:r>
            <a:r>
              <a:rPr lang="en" sz="3000"/>
              <a:t>han </a:t>
            </a:r>
            <a:r>
              <a:rPr lang="en" sz="3000">
                <a:solidFill>
                  <a:schemeClr val="accent3"/>
                </a:solidFill>
              </a:rPr>
              <a:t>O</a:t>
            </a:r>
            <a:r>
              <a:rPr lang="en" sz="3000"/>
              <a:t>ne </a:t>
            </a:r>
            <a:r>
              <a:rPr lang="en" sz="3000">
                <a:solidFill>
                  <a:schemeClr val="accent3"/>
                </a:solidFill>
              </a:rPr>
              <a:t>W</a:t>
            </a:r>
            <a:r>
              <a:rPr lang="en" sz="3000"/>
              <a:t>ay </a:t>
            </a:r>
            <a:r>
              <a:rPr lang="en" sz="3000">
                <a:solidFill>
                  <a:schemeClr val="accent3"/>
                </a:solidFill>
              </a:rPr>
              <a:t>T</a:t>
            </a:r>
            <a:r>
              <a:rPr lang="en" sz="3000"/>
              <a:t>o </a:t>
            </a:r>
            <a:r>
              <a:rPr lang="en" sz="3000">
                <a:solidFill>
                  <a:schemeClr val="accent3"/>
                </a:solidFill>
              </a:rPr>
              <a:t>D</a:t>
            </a:r>
            <a:r>
              <a:rPr lang="en" sz="3000"/>
              <a:t>o </a:t>
            </a:r>
            <a:r>
              <a:rPr lang="en" sz="3000">
                <a:solidFill>
                  <a:schemeClr val="accent3"/>
                </a:solidFill>
              </a:rPr>
              <a:t>I</a:t>
            </a:r>
            <a:r>
              <a:rPr lang="en" sz="3000"/>
              <a:t>t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5600"/>
                </a:solidFill>
              </a:rPr>
              <a:t>function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21439C"/>
                </a:solidFill>
              </a:rPr>
              <a:t>doIt</a:t>
            </a:r>
            <a:r>
              <a:rPr lang="en" sz="3000">
                <a:solidFill>
                  <a:srgbClr val="3B3B3B"/>
                </a:solidFill>
              </a:rPr>
              <a:t>() {}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FF5600"/>
                </a:solidFill>
              </a:rPr>
              <a:t>var</a:t>
            </a:r>
            <a:r>
              <a:rPr lang="en" sz="3000">
                <a:solidFill>
                  <a:srgbClr val="3B3B3B"/>
                </a:solidFill>
              </a:rPr>
              <a:t> aVar </a:t>
            </a:r>
            <a:r>
              <a:rPr lang="en" sz="3000">
                <a:solidFill>
                  <a:srgbClr val="006699"/>
                </a:solidFill>
              </a:rPr>
              <a:t>=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A8017E"/>
                </a:solidFill>
              </a:rPr>
              <a:t>42</a:t>
            </a:r>
            <a:r>
              <a:rPr lang="en" sz="3000">
                <a:solidFill>
                  <a:srgbClr val="3B3B3B"/>
                </a:solidFill>
              </a:rPr>
              <a:t>;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FF5600"/>
                </a:solidFill>
              </a:rPr>
              <a:t>function</a:t>
            </a:r>
            <a:r>
              <a:rPr lang="en" sz="3000">
                <a:solidFill>
                  <a:srgbClr val="3B3B3B"/>
                </a:solidFill>
              </a:rPr>
              <a:t> </a:t>
            </a:r>
            <a:r>
              <a:rPr lang="en" sz="3000">
                <a:solidFill>
                  <a:srgbClr val="21439C"/>
                </a:solidFill>
              </a:rPr>
              <a:t>doThat</a:t>
            </a:r>
            <a:r>
              <a:rPr lang="en" sz="3000">
                <a:solidFill>
                  <a:srgbClr val="3B3B3B"/>
                </a:solidFill>
              </a:rPr>
              <a:t>() {...}</a:t>
            </a:r>
            <a:br>
              <a:rPr lang="en" sz="3000">
                <a:solidFill>
                  <a:srgbClr val="3B3B3B"/>
                </a:solidFill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5600"/>
                </a:solidFill>
              </a:rPr>
              <a:t>export</a:t>
            </a:r>
            <a:r>
              <a:rPr lang="en" sz="3000">
                <a:solidFill>
                  <a:srgbClr val="3B3B3B"/>
                </a:solidFill>
              </a:rPr>
              <a:t> {doIt,</a:t>
            </a:r>
            <a:br>
              <a:rPr lang="en" sz="3000">
                <a:solidFill>
                  <a:srgbClr val="3B3B3B"/>
                </a:solidFill>
              </a:rPr>
            </a:br>
            <a:r>
              <a:rPr lang="en" sz="3000">
                <a:solidFill>
                  <a:srgbClr val="3B3B3B"/>
                </a:solidFill>
              </a:rPr>
              <a:t>		aVar </a:t>
            </a:r>
            <a:r>
              <a:rPr lang="en" sz="3000">
                <a:solidFill>
                  <a:srgbClr val="FF5600"/>
                </a:solidFill>
              </a:rPr>
              <a:t>as </a:t>
            </a:r>
            <a:r>
              <a:rPr lang="en" sz="3000">
                <a:solidFill>
                  <a:srgbClr val="3B3B3B"/>
                </a:solidFill>
              </a:rPr>
              <a:t>meaningOfLife};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